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3" r:id="rId4"/>
    <p:sldId id="258" r:id="rId5"/>
    <p:sldId id="259" r:id="rId6"/>
    <p:sldId id="260" r:id="rId7"/>
    <p:sldId id="261" r:id="rId8"/>
    <p:sldId id="266" r:id="rId9"/>
    <p:sldId id="262" r:id="rId10"/>
    <p:sldId id="264" r:id="rId11"/>
    <p:sldId id="265" r:id="rId12"/>
    <p:sldId id="267" r:id="rId13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81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 title="Page Number Shape">
            <a:extLst>
              <a:ext uri="{FF2B5EF4-FFF2-40B4-BE49-F238E27FC236}">
                <a16:creationId xmlns:a16="http://schemas.microsoft.com/office/drawing/2014/main" id="{DD4C4B28-6B4B-4445-8535-F516D74E4AA9}"/>
              </a:ext>
            </a:extLst>
          </p:cNvPr>
          <p:cNvSpPr/>
          <p:nvPr/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12" name="Straight Connector 11" title="Verticle Rule Line">
            <a:extLst>
              <a:ext uri="{FF2B5EF4-FFF2-40B4-BE49-F238E27FC236}">
                <a16:creationId xmlns:a16="http://schemas.microsoft.com/office/drawing/2014/main" id="{0CB1C732-7193-4253-8746-850D090A6B4E}"/>
              </a:ext>
            </a:extLst>
          </p:cNvPr>
          <p:cNvCxnSpPr>
            <a:cxnSpLocks/>
          </p:cNvCxnSpPr>
          <p:nvPr/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03AA199-952B-427F-A5BE-B97D25FD07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8992" y="1143000"/>
            <a:ext cx="6720840" cy="3730752"/>
          </a:xfrm>
        </p:spPr>
        <p:txBody>
          <a:bodyPr anchor="t">
            <a:normAutofit/>
          </a:bodyPr>
          <a:lstStyle>
            <a:lvl1pPr algn="l">
              <a:defRPr sz="7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1AA393-A876-475F-A05B-1CCAB6C1F0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8992" y="5010912"/>
            <a:ext cx="6720840" cy="704088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395621-D631-4F31-AEEF-C8574E50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86356" y="6007608"/>
            <a:ext cx="3143643" cy="365125"/>
          </a:xfrm>
        </p:spPr>
        <p:txBody>
          <a:bodyPr/>
          <a:lstStyle/>
          <a:p>
            <a:fld id="{53BEF823-48A5-43FC-BE03-E79964288B41}" type="datetimeFigureOut">
              <a:rPr lang="en-US" smtClean="0"/>
              <a:t>12/2/2024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EE125-77AD-4E23-AFB7-C5CFDEACA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78991" y="6007608"/>
            <a:ext cx="672083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569682-B530-4F52-87B9-39464A093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/>
            </a:lvl1pPr>
          </a:lstStyle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60211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59FCF-ACDF-495D-ACFA-15FCAC9EA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3786E3-AB17-427E-8EF8-7FCB671A11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33B4E9-7A16-448C-8BE6-B14941A34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12/2/2024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9212F5-5835-49FF-836F-5E3008A0E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9D492B-E5EE-4D24-A087-57D739CFA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22558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31E395-94BD-4E79-8E42-9CD4EB33CA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475542" y="758952"/>
            <a:ext cx="2954458" cy="498600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9AA8A4-66BC-4E80-ABE3-F533F82B88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58952" y="758952"/>
            <a:ext cx="7407586" cy="498600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DDA4EA6-6A1A-48ED-9D79-A438561C7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12/2/2024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049B2BA-9250-4EBF-8820-10BDA5C1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914475-55F3-4C46-BAE2-E4D93E9E3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83803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351BD-5252-4168-A69E-C6864AE29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48EEE-19C9-493B-836D-73B9E4A0BE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7FA6BFE-11ED-4FB4-9F65-508B5B0F0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12/2/2024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0F536E-BEFF-4E0D-B4EC-39DE28C67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EE02AF-6FE1-4972-BD48-A82499AD6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575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452EE-D9FC-4E51-9BFF-141F91923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051" y="2414016"/>
            <a:ext cx="10666949" cy="3099816"/>
          </a:xfrm>
        </p:spPr>
        <p:txBody>
          <a:bodyPr anchor="t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E086C4-4949-4E7A-A182-6709496A1C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1389888"/>
            <a:ext cx="10671048" cy="822960"/>
          </a:xfrm>
        </p:spPr>
        <p:txBody>
          <a:bodyPr anchor="ctr">
            <a:normAutofit/>
          </a:bodyPr>
          <a:lstStyle>
            <a:lvl1pPr marL="0" indent="0">
              <a:buNone/>
              <a:defRPr sz="20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12BC88-6A2B-4851-9568-23A4B74D9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12/2/2024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82CFE5-65C3-4F46-9141-464545594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21B390-4E13-4481-AC02-FF126656C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2385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0E02F8-47BB-4D30-8EFE-69C9222D9E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84648" y="758952"/>
            <a:ext cx="6245352" cy="22402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844D33-6BF0-4205-A542-8537E35159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84647" y="3273551"/>
            <a:ext cx="6245351" cy="22402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D6953A83-D2BE-4015-8D64-BE93DDFE5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12/2/2024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A849E67-05F9-4033-B033-74D6B8C8E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FAAC6AA-CFFB-438F-9327-DDB023E2E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A4960CB-ABA7-4442-AB15-FE444F23C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695029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348291-9C7D-407E-8D07-FA3A323EA9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4648" y="758952"/>
            <a:ext cx="6245352" cy="548640"/>
          </a:xfrm>
        </p:spPr>
        <p:txBody>
          <a:bodyPr anchor="b"/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A192D2-8BA6-4A4D-814D-AD37A2A10A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90323" y="1377198"/>
            <a:ext cx="6239675" cy="182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6FD4BC-C948-41C4-BA24-5D26147E1C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84647" y="3319548"/>
            <a:ext cx="6245351" cy="548640"/>
          </a:xfrm>
        </p:spPr>
        <p:txBody>
          <a:bodyPr anchor="b"/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2E359C-F73D-4F1B-9F9A-6D62856710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84646" y="3932372"/>
            <a:ext cx="6245352" cy="182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76B63AE-38FF-40DD-A543-32DD98E6B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C686C0EB-E082-4BAB-99E8-B42F3C28B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12/2/2024</a:t>
            </a:fld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B3CB0152-BA1F-48C7-A66F-3ADB51C94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BD1C21B3-5CF6-415F-8295-EED3DF5CB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7088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470D5-4EB9-4410-A8AE-6D85F1923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887FB59-BA77-4864-B9E8-994851250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12/2/2024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6F0BC0B-BA67-455B-B567-1473DF062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CF0BCF3-6FB5-4529-AA6A-A31467351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62248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F1315B-6865-4A5A-91C1-B75339038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12/2/2024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536720-08C7-43DE-8EB5-CAB52D0E9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2477AF-B012-491C-AE42-22DE1203B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49270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D183AC-72A9-43F5-A1B3-1D7A6A4C7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758951"/>
            <a:ext cx="6245352" cy="475488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045592-52ED-4270-ACBB-BCC528DAC4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8953" y="3815080"/>
            <a:ext cx="3831336" cy="1698752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99A93518-F9B5-418F-9883-BEF8359B0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12/2/2024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27B9FFE7-C4AB-425B-9B56-E412C7221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9231052-EBA8-4781-B28A-2FEA8BE52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DBF9E7-F686-4FA1-9BA5-69BDD014B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293017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68049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16CF06-B27C-4DC4-981D-38E31997BD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758951"/>
            <a:ext cx="6245352" cy="475488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976E66-2CB3-4F47-97F6-077C428183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8952" y="3794760"/>
            <a:ext cx="3831336" cy="1719072"/>
          </a:xfrm>
        </p:spPr>
        <p:txBody>
          <a:bodyPr>
            <a:normAutofit/>
          </a:bodyPr>
          <a:lstStyle>
            <a:lvl1pPr marL="0" indent="0">
              <a:buNone/>
              <a:defRPr sz="20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71414C9F-CBBD-4D5E-A831-BC0CDFEBC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12/2/2024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F58DC0C8-B580-442D-8DAC-4F0F869B1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1B0D29E8-DFEE-49AB-83AF-85FF25252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EAAF1B-6B6E-4D37-8F57-E403C6371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29260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7668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 title="Page Number Shape">
            <a:extLst>
              <a:ext uri="{FF2B5EF4-FFF2-40B4-BE49-F238E27FC236}">
                <a16:creationId xmlns:a16="http://schemas.microsoft.com/office/drawing/2014/main" id="{72411438-92A5-42B0-9C54-EA4FB32ACB5E}"/>
              </a:ext>
            </a:extLst>
          </p:cNvPr>
          <p:cNvSpPr/>
          <p:nvPr/>
        </p:nvSpPr>
        <p:spPr bwMode="auto">
          <a:xfrm>
            <a:off x="11784011" y="5778801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56E4D8-47B6-4DEC-BD29-B3B6ED4CC7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47548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5D4C-4873-4052-A294-99CCB9421C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4648" y="758952"/>
            <a:ext cx="6245352" cy="47548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D62B3-3490-46B4-A10E-33FCE4A1FB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16952" y="6007608"/>
            <a:ext cx="38130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r"/>
            <a:fld id="{53BEF823-48A5-43FC-BE03-E79964288B41}" type="datetimeFigureOut">
              <a:rPr lang="en-US" smtClean="0"/>
              <a:pPr algn="r"/>
              <a:t>12/2/2024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424CB1-7D5F-4F52-9F99-7068F5819E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8952" y="6007608"/>
            <a:ext cx="38313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1F9CC9-1431-4569-B2F1-D048149553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86616" y="6007608"/>
            <a:ext cx="411480" cy="365125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900" b="1">
                <a:solidFill>
                  <a:schemeClr val="bg1"/>
                </a:solidFill>
              </a:defRPr>
            </a:lvl1pPr>
          </a:lstStyle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86281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i="1" kern="1200" spc="1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182880" indent="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None/>
        <a:defRPr sz="18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82880" indent="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None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8hEyhs3OV1w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60AA5DFF-F391-4D1C-B76E-4E130B8C9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570BDE2-3A2A-4B48-9B39-C9C6FBB0A5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37B22AB9-F9CF-109F-CDB4-646C26F187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8992" y="1064526"/>
            <a:ext cx="9601200" cy="3200400"/>
          </a:xfrm>
        </p:spPr>
        <p:txBody>
          <a:bodyPr anchor="b">
            <a:normAutofit/>
          </a:bodyPr>
          <a:lstStyle/>
          <a:p>
            <a:r>
              <a:rPr lang="cs-CZ" b="1">
                <a:solidFill>
                  <a:schemeClr val="bg1">
                    <a:lumMod val="85000"/>
                    <a:lumOff val="15000"/>
                  </a:schemeClr>
                </a:solidFill>
              </a:rPr>
              <a:t>Quick sort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9440090D-58CC-3055-A7DE-D17D905000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8992" y="4908392"/>
            <a:ext cx="9601200" cy="806608"/>
          </a:xfrm>
        </p:spPr>
        <p:txBody>
          <a:bodyPr>
            <a:normAutofit/>
          </a:bodyPr>
          <a:lstStyle/>
          <a:p>
            <a:r>
              <a:rPr lang="cs-CZ"/>
              <a:t>Maschita Jan</a:t>
            </a:r>
          </a:p>
        </p:txBody>
      </p:sp>
      <p:sp>
        <p:nvSpPr>
          <p:cNvPr id="35" name="Freeform 6">
            <a:extLst>
              <a:ext uri="{FF2B5EF4-FFF2-40B4-BE49-F238E27FC236}">
                <a16:creationId xmlns:a16="http://schemas.microsoft.com/office/drawing/2014/main" id="{591326CA-698F-4F50-A3B5-4A709B6A12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3152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F1AAE4-D0BC-430F-A613-7BBAAECA0C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228599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D4131CC0-F61A-27AF-8E7B-40A164945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379475"/>
            <a:ext cx="10671048" cy="1554480"/>
          </a:xfrm>
        </p:spPr>
        <p:txBody>
          <a:bodyPr anchor="ctr">
            <a:normAutofit/>
          </a:bodyPr>
          <a:lstStyle/>
          <a:p>
            <a:r>
              <a:rPr lang="cs-CZ" b="1" dirty="0">
                <a:solidFill>
                  <a:schemeClr val="accent6">
                    <a:lumMod val="75000"/>
                  </a:schemeClr>
                </a:solidFill>
              </a:rPr>
              <a:t>Výhody</a:t>
            </a:r>
            <a:r>
              <a:rPr lang="cs-CZ" b="1" dirty="0">
                <a:solidFill>
                  <a:schemeClr val="bg1"/>
                </a:solidFill>
              </a:rPr>
              <a:t> </a:t>
            </a:r>
            <a:r>
              <a:rPr lang="cs-CZ" b="1" dirty="0" err="1">
                <a:solidFill>
                  <a:schemeClr val="bg1"/>
                </a:solidFill>
              </a:rPr>
              <a:t>Quick</a:t>
            </a:r>
            <a:r>
              <a:rPr lang="cs-CZ" b="1" dirty="0">
                <a:solidFill>
                  <a:schemeClr val="bg1"/>
                </a:solidFill>
              </a:rPr>
              <a:t> sortu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4F850D51-418C-77E0-40C5-645C692AEC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824" y="2607732"/>
            <a:ext cx="8412480" cy="3541277"/>
          </a:xfrm>
        </p:spPr>
        <p:txBody>
          <a:bodyPr>
            <a:normAutofit/>
          </a:bodyPr>
          <a:lstStyle/>
          <a:p>
            <a:pPr algn="l"/>
            <a:r>
              <a:rPr lang="cs-CZ" sz="2000" b="1" i="0" dirty="0">
                <a:effectLst/>
                <a:latin typeface="Segoe UI Variable Text" pitchFamily="2" charset="0"/>
              </a:rPr>
              <a:t>Rychlost v praxi:</a:t>
            </a:r>
            <a:endParaRPr lang="cs-CZ" sz="2000" b="0" i="0" dirty="0">
              <a:effectLst/>
              <a:latin typeface="Segoe UI Variable Text" pitchFamily="2" charset="0"/>
            </a:endParaRPr>
          </a:p>
          <a:p>
            <a:pPr marL="457200" lvl="1"/>
            <a:r>
              <a:rPr lang="cs-CZ" i="0" dirty="0" err="1">
                <a:latin typeface="Segoe UI Variable Text" pitchFamily="2" charset="0"/>
              </a:rPr>
              <a:t>Quick</a:t>
            </a:r>
            <a:r>
              <a:rPr lang="cs-CZ" i="0" dirty="0">
                <a:latin typeface="Segoe UI Variable Text" pitchFamily="2" charset="0"/>
              </a:rPr>
              <a:t> Sort je často rychlejší než jiné algoritmy </a:t>
            </a:r>
          </a:p>
          <a:p>
            <a:pPr algn="l"/>
            <a:r>
              <a:rPr lang="cs-CZ" sz="2000" b="1" i="0" dirty="0">
                <a:effectLst/>
                <a:latin typeface="Segoe UI Variable Text" pitchFamily="2" charset="0"/>
              </a:rPr>
              <a:t>Široká použitelnost:</a:t>
            </a:r>
            <a:endParaRPr lang="cs-CZ" sz="2000" b="0" i="0" dirty="0">
              <a:effectLst/>
              <a:latin typeface="Segoe UI Variable Text" pitchFamily="2" charset="0"/>
            </a:endParaRPr>
          </a:p>
          <a:p>
            <a:pPr marL="457200" lvl="1"/>
            <a:r>
              <a:rPr lang="cs-CZ" i="0" dirty="0">
                <a:latin typeface="Segoe UI Variable Text" pitchFamily="2" charset="0"/>
              </a:rPr>
              <a:t>Vhodný pro většinu praktických problémů</a:t>
            </a:r>
          </a:p>
          <a:p>
            <a:pPr algn="l"/>
            <a:r>
              <a:rPr lang="cs-CZ" sz="2000" b="1" i="0" dirty="0">
                <a:effectLst/>
                <a:latin typeface="Segoe UI Variable Text" pitchFamily="2" charset="0"/>
              </a:rPr>
              <a:t>Rozdělení seznamu na místě:</a:t>
            </a:r>
            <a:endParaRPr lang="cs-CZ" sz="2000" b="0" i="0" dirty="0">
              <a:effectLst/>
              <a:latin typeface="Segoe UI Variable Text" pitchFamily="2" charset="0"/>
            </a:endParaRPr>
          </a:p>
          <a:p>
            <a:pPr marL="457200" lvl="1"/>
            <a:r>
              <a:rPr lang="cs-CZ" i="0" dirty="0">
                <a:latin typeface="Segoe UI Variable Text" pitchFamily="2" charset="0"/>
              </a:rPr>
              <a:t>Nevyžaduje rozdělení seznamu do samostatných polí, což šetří paměť a zrychluje třídění.</a:t>
            </a:r>
          </a:p>
          <a:p>
            <a:pPr marL="0" indent="0">
              <a:buNone/>
            </a:pPr>
            <a:endParaRPr lang="cs-CZ" sz="2400" dirty="0"/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2230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F1AAE4-D0BC-430F-A613-7BBAAECA0C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228599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C29715D1-BF96-D157-3679-AB70D741A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379475"/>
            <a:ext cx="10671048" cy="1554480"/>
          </a:xfrm>
        </p:spPr>
        <p:txBody>
          <a:bodyPr anchor="ctr">
            <a:normAutofit/>
          </a:bodyPr>
          <a:lstStyle/>
          <a:p>
            <a:r>
              <a:rPr lang="cs-CZ" b="1" dirty="0">
                <a:solidFill>
                  <a:srgbClr val="C00000"/>
                </a:solidFill>
              </a:rPr>
              <a:t>Nevýhody</a:t>
            </a:r>
            <a:r>
              <a:rPr lang="cs-CZ" b="1" dirty="0">
                <a:solidFill>
                  <a:schemeClr val="bg1"/>
                </a:solidFill>
              </a:rPr>
              <a:t> </a:t>
            </a:r>
            <a:r>
              <a:rPr lang="cs-CZ" b="1" dirty="0" err="1">
                <a:solidFill>
                  <a:schemeClr val="bg1"/>
                </a:solidFill>
              </a:rPr>
              <a:t>Quick</a:t>
            </a:r>
            <a:r>
              <a:rPr lang="cs-CZ" b="1" dirty="0">
                <a:solidFill>
                  <a:schemeClr val="bg1"/>
                </a:solidFill>
              </a:rPr>
              <a:t> sortu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79371C88-1660-8ACB-3886-D192D1A646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824" y="2607732"/>
            <a:ext cx="8412480" cy="3647294"/>
          </a:xfrm>
        </p:spPr>
        <p:txBody>
          <a:bodyPr>
            <a:normAutofit/>
          </a:bodyPr>
          <a:lstStyle/>
          <a:p>
            <a:r>
              <a:rPr lang="cs-CZ" b="1" i="0" dirty="0">
                <a:effectLst/>
                <a:latin typeface="Segoe UI Variable Text" pitchFamily="2" charset="0"/>
              </a:rPr>
              <a:t>Nestabilní třídění:</a:t>
            </a:r>
            <a:endParaRPr lang="cs-CZ" b="0" i="0" dirty="0">
              <a:effectLst/>
              <a:latin typeface="Segoe UI Variable Text" pitchFamily="2" charset="0"/>
            </a:endParaRPr>
          </a:p>
          <a:p>
            <a:pPr marL="457200" lvl="1" algn="l"/>
            <a:r>
              <a:rPr lang="cs-CZ" b="0" i="0" dirty="0">
                <a:effectLst/>
                <a:latin typeface="Segoe UI Variable Text" pitchFamily="2" charset="0"/>
              </a:rPr>
              <a:t>Při stejných hodnotách může dojít ke změně jejich relativního pořadí, což může být problém u datových struktur s více atributy.</a:t>
            </a:r>
          </a:p>
          <a:p>
            <a:pPr algn="l"/>
            <a:r>
              <a:rPr lang="cs-CZ" b="1" i="0" dirty="0">
                <a:effectLst/>
                <a:latin typeface="Segoe UI Variable Text" pitchFamily="2" charset="0"/>
              </a:rPr>
              <a:t>Citlivost na výběr </a:t>
            </a:r>
            <a:r>
              <a:rPr lang="cs-CZ" b="1" i="0" dirty="0" err="1">
                <a:effectLst/>
                <a:latin typeface="Segoe UI Variable Text" pitchFamily="2" charset="0"/>
              </a:rPr>
              <a:t>pivota</a:t>
            </a:r>
            <a:r>
              <a:rPr lang="cs-CZ" b="1" i="0" dirty="0">
                <a:effectLst/>
                <a:latin typeface="Segoe UI Variable Text" pitchFamily="2" charset="0"/>
              </a:rPr>
              <a:t>:</a:t>
            </a:r>
            <a:endParaRPr lang="cs-CZ" b="0" i="0" dirty="0">
              <a:effectLst/>
              <a:latin typeface="Segoe UI Variable Text" pitchFamily="2" charset="0"/>
            </a:endParaRPr>
          </a:p>
          <a:p>
            <a:pPr marL="457200" lvl="1"/>
            <a:r>
              <a:rPr lang="cs-CZ" i="0" dirty="0">
                <a:latin typeface="Segoe UI Variable Text" pitchFamily="2" charset="0"/>
              </a:rPr>
              <a:t>Špatná strategie výběru </a:t>
            </a:r>
            <a:r>
              <a:rPr lang="cs-CZ" i="0" dirty="0" err="1">
                <a:latin typeface="Segoe UI Variable Text" pitchFamily="2" charset="0"/>
              </a:rPr>
              <a:t>pivota</a:t>
            </a:r>
            <a:r>
              <a:rPr lang="cs-CZ" i="0" dirty="0">
                <a:latin typeface="Segoe UI Variable Text" pitchFamily="2" charset="0"/>
              </a:rPr>
              <a:t> může výrazně zpomalit algoritmus.</a:t>
            </a:r>
          </a:p>
          <a:p>
            <a:r>
              <a:rPr lang="cs-CZ" b="1" i="0" dirty="0">
                <a:effectLst/>
                <a:latin typeface="Segoe UI Variable Text" pitchFamily="2" charset="0"/>
              </a:rPr>
              <a:t>Nevhodný pro malé seznamy:</a:t>
            </a:r>
            <a:endParaRPr lang="cs-CZ" b="0" i="0" dirty="0">
              <a:effectLst/>
              <a:latin typeface="Segoe UI Variable Text" pitchFamily="2" charset="0"/>
            </a:endParaRPr>
          </a:p>
          <a:p>
            <a:pPr marL="457200" lvl="1" algn="l"/>
            <a:r>
              <a:rPr lang="cs-CZ" b="0" i="0" dirty="0">
                <a:effectLst/>
                <a:latin typeface="Segoe UI Variable Text" pitchFamily="2" charset="0"/>
              </a:rPr>
              <a:t>Pro malé seznamy je často méně efektivní než jednoduché algoritmy jako </a:t>
            </a:r>
            <a:r>
              <a:rPr lang="cs-CZ" b="0" i="0" dirty="0" err="1">
                <a:effectLst/>
                <a:latin typeface="Segoe UI Variable Text" pitchFamily="2" charset="0"/>
              </a:rPr>
              <a:t>Bubble</a:t>
            </a:r>
            <a:r>
              <a:rPr lang="cs-CZ" b="0" i="0" dirty="0">
                <a:effectLst/>
                <a:latin typeface="Segoe UI Variable Text" pitchFamily="2" charset="0"/>
              </a:rPr>
              <a:t> Sort nebo </a:t>
            </a:r>
            <a:r>
              <a:rPr lang="cs-CZ" b="0" i="0" dirty="0" err="1">
                <a:effectLst/>
                <a:latin typeface="Segoe UI Variable Text" pitchFamily="2" charset="0"/>
              </a:rPr>
              <a:t>Insertion</a:t>
            </a:r>
            <a:r>
              <a:rPr lang="cs-CZ" b="0" i="0" dirty="0">
                <a:effectLst/>
                <a:latin typeface="Segoe UI Variable Text" pitchFamily="2" charset="0"/>
              </a:rPr>
              <a:t> Sort.</a:t>
            </a:r>
          </a:p>
          <a:p>
            <a:endParaRPr lang="cs-CZ" dirty="0"/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7844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F1AAE4-D0BC-430F-A613-7BBAAECA0C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228599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F5317344-4D89-655C-FA84-BFB6CF7F49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379475"/>
            <a:ext cx="10671048" cy="1554480"/>
          </a:xfrm>
        </p:spPr>
        <p:txBody>
          <a:bodyPr anchor="ctr">
            <a:normAutofit/>
          </a:bodyPr>
          <a:lstStyle/>
          <a:p>
            <a:r>
              <a:rPr lang="cs-CZ" b="1" dirty="0">
                <a:solidFill>
                  <a:schemeClr val="bg1"/>
                </a:solidFill>
              </a:rPr>
              <a:t>Děkuji za pozornost </a:t>
            </a:r>
            <a:r>
              <a:rPr lang="cs-CZ" b="1" i="0" dirty="0">
                <a:solidFill>
                  <a:srgbClr val="C00000"/>
                </a:solidFill>
              </a:rPr>
              <a:t>♥</a:t>
            </a:r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pic>
        <p:nvPicPr>
          <p:cNvPr id="1026" name="Picture 2" descr="Lips kiss PNG image - Lips kiss PNG image | Photo clipart, Lip kiss ...">
            <a:extLst>
              <a:ext uri="{FF2B5EF4-FFF2-40B4-BE49-F238E27FC236}">
                <a16:creationId xmlns:a16="http://schemas.microsoft.com/office/drawing/2014/main" id="{066CE237-82AD-9DFF-EC39-9EF9D8AEDCC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3008" y="2448075"/>
            <a:ext cx="3562936" cy="3173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Zástupný obsah 2">
            <a:extLst>
              <a:ext uri="{FF2B5EF4-FFF2-40B4-BE49-F238E27FC236}">
                <a16:creationId xmlns:a16="http://schemas.microsoft.com/office/drawing/2014/main" id="{BE8FB9CB-1C8B-9210-01CC-3F0DDE6E360C}"/>
              </a:ext>
            </a:extLst>
          </p:cNvPr>
          <p:cNvSpPr txBox="1">
            <a:spLocks/>
          </p:cNvSpPr>
          <p:nvPr/>
        </p:nvSpPr>
        <p:spPr>
          <a:xfrm>
            <a:off x="537783" y="5838886"/>
            <a:ext cx="6544152" cy="46860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182880" indent="-182880" algn="l" defTabSz="914400" rtl="0" eaLnBrk="1" latinLnBrk="0" hangingPunct="1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82880" indent="0" algn="l" defTabSz="914400" rtl="0" eaLnBrk="1" latinLnBrk="0" hangingPunct="1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  <a:buClrTx/>
              <a:buFont typeface="Arial" panose="020B0604020202020204" pitchFamily="34" charset="0"/>
              <a:buNone/>
              <a:defRPr sz="18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82880" indent="-182880" algn="l" defTabSz="914400" rtl="0" eaLnBrk="1" latinLnBrk="0" hangingPunct="1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82880" indent="0" algn="l" defTabSz="914400" rtl="0" eaLnBrk="1" latinLnBrk="0" hangingPunct="1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  <a:buClrTx/>
              <a:buFont typeface="Arial" panose="020B0604020202020204" pitchFamily="34" charset="0"/>
              <a:buNone/>
              <a:defRPr sz="14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" indent="-182880" algn="l" defTabSz="914400" rtl="0" eaLnBrk="1" latinLnBrk="0" hangingPunct="1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cs-CZ" b="1" dirty="0">
                <a:latin typeface="Segoe UI Variable Text" pitchFamily="2" charset="0"/>
              </a:rPr>
              <a:t>Video</a:t>
            </a:r>
            <a:r>
              <a:rPr lang="cs-CZ" b="1" i="0" dirty="0">
                <a:effectLst/>
                <a:latin typeface="Segoe UI Variable Text" pitchFamily="2" charset="0"/>
              </a:rPr>
              <a:t>:</a:t>
            </a:r>
            <a:r>
              <a:rPr lang="cs-CZ" dirty="0">
                <a:latin typeface="Segoe UI Variable Text" pitchFamily="2" charset="0"/>
              </a:rPr>
              <a:t> </a:t>
            </a:r>
            <a:r>
              <a:rPr lang="en-US" dirty="0">
                <a:hlinkClick r:id="rId3"/>
              </a:rPr>
              <a:t>Quick Sort (LR pointers) – YouTube</a:t>
            </a:r>
            <a:endParaRPr lang="cs-CZ" dirty="0"/>
          </a:p>
          <a:p>
            <a:pPr algn="l"/>
            <a:endParaRPr lang="cs-CZ" b="1" i="0" dirty="0">
              <a:effectLst/>
              <a:latin typeface="Segoe UI Variable Tex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73438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F1AAE4-D0BC-430F-A613-7BBAAECA0C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228599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43776813-F451-F6D4-4898-E01D9EF08A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379475"/>
            <a:ext cx="10671048" cy="1554480"/>
          </a:xfrm>
        </p:spPr>
        <p:txBody>
          <a:bodyPr anchor="ctr">
            <a:normAutofit/>
          </a:bodyPr>
          <a:lstStyle/>
          <a:p>
            <a:r>
              <a:rPr lang="cs-CZ" b="1" dirty="0">
                <a:solidFill>
                  <a:schemeClr val="bg1"/>
                </a:solidFill>
              </a:rPr>
              <a:t>Co je to </a:t>
            </a:r>
            <a:r>
              <a:rPr lang="cs-CZ" b="1" dirty="0" err="1">
                <a:solidFill>
                  <a:schemeClr val="bg1"/>
                </a:solidFill>
              </a:rPr>
              <a:t>Quick</a:t>
            </a:r>
            <a:r>
              <a:rPr lang="cs-CZ" b="1" dirty="0">
                <a:solidFill>
                  <a:schemeClr val="bg1"/>
                </a:solidFill>
              </a:rPr>
              <a:t> sort?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AE432378-8795-2090-6C0E-6E11BBDAF6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824" y="2607732"/>
            <a:ext cx="9153802" cy="3870793"/>
          </a:xfrm>
        </p:spPr>
        <p:txBody>
          <a:bodyPr>
            <a:normAutofit/>
          </a:bodyPr>
          <a:lstStyle/>
          <a:p>
            <a:r>
              <a:rPr lang="cs-CZ" sz="2400" dirty="0">
                <a:latin typeface="Segoe UI Variable Text" pitchFamily="2" charset="0"/>
              </a:rPr>
              <a:t>Algoritmus pro řazení dat založený na principu "rozděl a panuj“</a:t>
            </a:r>
          </a:p>
          <a:p>
            <a:r>
              <a:rPr lang="cs-CZ" sz="2400" dirty="0">
                <a:latin typeface="Segoe UI Variable Text" pitchFamily="2" charset="0"/>
              </a:rPr>
              <a:t>Jeden z nejrychlejších řadících algoritmů v praxi.</a:t>
            </a:r>
          </a:p>
          <a:p>
            <a:r>
              <a:rPr lang="cs-CZ" sz="2400" dirty="0">
                <a:latin typeface="Segoe UI Variable Text" pitchFamily="2" charset="0"/>
              </a:rPr>
              <a:t>Užití:</a:t>
            </a:r>
          </a:p>
          <a:p>
            <a:pPr lvl="1"/>
            <a:r>
              <a:rPr lang="cs-CZ" i="0" dirty="0">
                <a:latin typeface="Segoe UI Variable Text" pitchFamily="2" charset="0"/>
              </a:rPr>
              <a:t>	</a:t>
            </a:r>
            <a:r>
              <a:rPr lang="cs-CZ" sz="2000" i="0" dirty="0">
                <a:latin typeface="Segoe UI Variable Text" pitchFamily="2" charset="0"/>
              </a:rPr>
              <a:t>Databáze: Pro rychlé třídění záznamů.</a:t>
            </a:r>
          </a:p>
          <a:p>
            <a:pPr lvl="1"/>
            <a:r>
              <a:rPr lang="cs-CZ" sz="2000" i="0" dirty="0">
                <a:latin typeface="Segoe UI Variable Text" pitchFamily="2" charset="0"/>
              </a:rPr>
              <a:t>	Grafika: Pro třídění objektů při vykreslování.</a:t>
            </a:r>
          </a:p>
          <a:p>
            <a:pPr lvl="1"/>
            <a:r>
              <a:rPr lang="cs-CZ" sz="2000" i="0" dirty="0">
                <a:latin typeface="Segoe UI Variable Text" pitchFamily="2" charset="0"/>
              </a:rPr>
              <a:t>	Systémy souborů: Rychlé řazení seznamů souborů</a:t>
            </a:r>
            <a:r>
              <a:rPr lang="cs-CZ" i="0" dirty="0">
                <a:latin typeface="Segoe UI Variable Text" pitchFamily="2" charset="0"/>
              </a:rPr>
              <a:t>.</a:t>
            </a:r>
            <a:endParaRPr lang="cs-CZ" sz="2400" i="0" dirty="0">
              <a:latin typeface="Segoe UI Variable Text" pitchFamily="2" charset="0"/>
            </a:endParaRPr>
          </a:p>
          <a:p>
            <a:pPr lvl="1"/>
            <a:endParaRPr lang="cs-CZ" i="0" dirty="0">
              <a:latin typeface="Segoe UI Variable Text" pitchFamily="2" charset="0"/>
            </a:endParaRPr>
          </a:p>
          <a:p>
            <a:endParaRPr lang="cs-CZ" dirty="0">
              <a:latin typeface="Segoe UI Variable Text" pitchFamily="2" charset="0"/>
            </a:endParaRPr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8779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F1AAE4-D0BC-430F-A613-7BBAAECA0C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228599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ACEBE65F-E0C5-45D5-3700-C5BE8F6E4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379475"/>
            <a:ext cx="10671048" cy="1554480"/>
          </a:xfrm>
        </p:spPr>
        <p:txBody>
          <a:bodyPr anchor="ctr">
            <a:normAutofit/>
          </a:bodyPr>
          <a:lstStyle/>
          <a:p>
            <a:r>
              <a:rPr lang="cs-CZ" b="1" dirty="0">
                <a:solidFill>
                  <a:schemeClr val="bg1"/>
                </a:solidFill>
              </a:rPr>
              <a:t>Základní myšlenka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4B3EA868-4C93-C0A4-123C-2918DC58B6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824" y="2607732"/>
            <a:ext cx="8412480" cy="3174357"/>
          </a:xfrm>
        </p:spPr>
        <p:txBody>
          <a:bodyPr>
            <a:normAutofit/>
          </a:bodyPr>
          <a:lstStyle/>
          <a:p>
            <a:r>
              <a:rPr lang="cs-CZ" sz="2400" dirty="0" err="1">
                <a:latin typeface="Segoe UI Variable Text" pitchFamily="2" charset="0"/>
              </a:rPr>
              <a:t>Quick</a:t>
            </a:r>
            <a:r>
              <a:rPr lang="cs-CZ" sz="2400" dirty="0">
                <a:latin typeface="Segoe UI Variable Text" pitchFamily="2" charset="0"/>
              </a:rPr>
              <a:t> Sort rozdělí seznam na menší části, které se postupně třídí. Dělí seznam na základě takzvaného </a:t>
            </a:r>
            <a:r>
              <a:rPr lang="cs-CZ" sz="2400" b="1" dirty="0" err="1">
                <a:latin typeface="Segoe UI Variable Text" pitchFamily="2" charset="0"/>
              </a:rPr>
              <a:t>pivota</a:t>
            </a:r>
            <a:r>
              <a:rPr lang="cs-CZ" sz="2400" dirty="0">
                <a:latin typeface="Segoe UI Variable Text" pitchFamily="2" charset="0"/>
              </a:rPr>
              <a:t> a pracuje rekurzivně, dokud není seznam kompletně seřazený.</a:t>
            </a:r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9702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F1AAE4-D0BC-430F-A613-7BBAAECA0C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228599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D51E439B-9A35-AEA4-5105-5480EB10F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379475"/>
            <a:ext cx="10671048" cy="1554480"/>
          </a:xfrm>
        </p:spPr>
        <p:txBody>
          <a:bodyPr anchor="ctr">
            <a:normAutofit/>
          </a:bodyPr>
          <a:lstStyle/>
          <a:p>
            <a:r>
              <a:rPr lang="cs-CZ" b="1" dirty="0">
                <a:solidFill>
                  <a:schemeClr val="bg1"/>
                </a:solidFill>
              </a:rPr>
              <a:t>Princip </a:t>
            </a:r>
            <a:r>
              <a:rPr lang="cs-CZ" b="1" dirty="0" err="1">
                <a:solidFill>
                  <a:schemeClr val="bg1"/>
                </a:solidFill>
              </a:rPr>
              <a:t>Quick</a:t>
            </a:r>
            <a:r>
              <a:rPr lang="cs-CZ" b="1" dirty="0">
                <a:solidFill>
                  <a:schemeClr val="bg1"/>
                </a:solidFill>
              </a:rPr>
              <a:t> sortu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CCD16ACF-C2DE-4753-A09F-10F75DE84E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823" y="2607732"/>
            <a:ext cx="9962186" cy="3994982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cs-CZ" sz="2400" b="1" dirty="0">
                <a:latin typeface="Segoe UI Variable Text" pitchFamily="2" charset="0"/>
              </a:rPr>
              <a:t>Pivot (číslo rozdělující data):</a:t>
            </a:r>
          </a:p>
          <a:p>
            <a:pPr lvl="1"/>
            <a:r>
              <a:rPr lang="cs-CZ" sz="2000" i="0" dirty="0">
                <a:latin typeface="Segoe UI Variable Text" pitchFamily="2" charset="0"/>
              </a:rPr>
              <a:t>Pivot je prvek seznamu, kolem kterého budou ostatní prvky uspořádány.</a:t>
            </a:r>
          </a:p>
          <a:p>
            <a:pPr lvl="1"/>
            <a:r>
              <a:rPr lang="cs-CZ" sz="2000" b="1" i="0" dirty="0">
                <a:latin typeface="Segoe UI Variable Text" pitchFamily="2" charset="0"/>
              </a:rPr>
              <a:t>Obvyklé metody výběru </a:t>
            </a:r>
            <a:r>
              <a:rPr lang="cs-CZ" sz="2000" b="1" i="0" dirty="0" err="1">
                <a:latin typeface="Segoe UI Variable Text" pitchFamily="2" charset="0"/>
              </a:rPr>
              <a:t>pivota</a:t>
            </a:r>
            <a:r>
              <a:rPr lang="cs-CZ" sz="2000" b="1" i="0" dirty="0">
                <a:latin typeface="Segoe UI Variable Text" pitchFamily="2" charset="0"/>
              </a:rPr>
              <a:t>:</a:t>
            </a:r>
          </a:p>
          <a:p>
            <a:pPr lvl="1"/>
            <a:r>
              <a:rPr lang="cs-CZ" sz="2000" i="0" dirty="0">
                <a:latin typeface="Segoe UI Variable Text" pitchFamily="2" charset="0"/>
              </a:rPr>
              <a:t>	První prvek seznamu</a:t>
            </a:r>
          </a:p>
          <a:p>
            <a:pPr lvl="1"/>
            <a:r>
              <a:rPr lang="cs-CZ" sz="2000" i="0" dirty="0">
                <a:latin typeface="Segoe UI Variable Text" pitchFamily="2" charset="0"/>
              </a:rPr>
              <a:t>	Poslední prvek seznamu</a:t>
            </a:r>
          </a:p>
          <a:p>
            <a:pPr lvl="1"/>
            <a:r>
              <a:rPr lang="cs-CZ" sz="2000" i="0" dirty="0">
                <a:latin typeface="Segoe UI Variable Text" pitchFamily="2" charset="0"/>
              </a:rPr>
              <a:t>	Střední prvek seznamu</a:t>
            </a:r>
          </a:p>
          <a:p>
            <a:pPr lvl="1"/>
            <a:r>
              <a:rPr lang="cs-CZ" sz="2000" i="0" dirty="0">
                <a:latin typeface="Segoe UI Variable Text" pitchFamily="2" charset="0"/>
              </a:rPr>
              <a:t>	Náhodný prvek</a:t>
            </a:r>
          </a:p>
          <a:p>
            <a:pPr marL="0" indent="0">
              <a:buNone/>
            </a:pPr>
            <a:endParaRPr lang="cs-CZ" dirty="0">
              <a:latin typeface="Segoe UI Variable Text" pitchFamily="2" charset="0"/>
            </a:endParaRPr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0605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F1AAE4-D0BC-430F-A613-7BBAAECA0C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228599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0C7B70E1-F001-016B-37CA-889924D22F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379475"/>
            <a:ext cx="10671048" cy="1554480"/>
          </a:xfrm>
        </p:spPr>
        <p:txBody>
          <a:bodyPr anchor="ctr">
            <a:normAutofit/>
          </a:bodyPr>
          <a:lstStyle/>
          <a:p>
            <a:r>
              <a:rPr lang="cs-CZ" b="1" dirty="0">
                <a:solidFill>
                  <a:schemeClr val="bg1"/>
                </a:solidFill>
              </a:rPr>
              <a:t>Princip </a:t>
            </a:r>
            <a:r>
              <a:rPr lang="cs-CZ" b="1" dirty="0" err="1">
                <a:solidFill>
                  <a:schemeClr val="bg1"/>
                </a:solidFill>
              </a:rPr>
              <a:t>Quick</a:t>
            </a:r>
            <a:r>
              <a:rPr lang="cs-CZ" b="1" dirty="0">
                <a:solidFill>
                  <a:schemeClr val="bg1"/>
                </a:solidFill>
              </a:rPr>
              <a:t> sortu</a:t>
            </a:r>
            <a:endParaRPr lang="cs-CZ" dirty="0">
              <a:solidFill>
                <a:schemeClr val="bg1"/>
              </a:solidFill>
            </a:endParaRP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7F38BC28-FCD6-C8F4-DB08-BDA2AEE950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824" y="2607732"/>
            <a:ext cx="8412480" cy="3174357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 startAt="2"/>
            </a:pPr>
            <a:r>
              <a:rPr lang="cs-CZ" sz="2400" b="1" dirty="0"/>
              <a:t>Rozdělení seznamu</a:t>
            </a:r>
          </a:p>
          <a:p>
            <a:pPr marL="0" indent="0">
              <a:buNone/>
            </a:pPr>
            <a:r>
              <a:rPr lang="cs-CZ" dirty="0"/>
              <a:t>	Prvky menší než pivot jsou přesunuty na levou stranu.</a:t>
            </a:r>
          </a:p>
          <a:p>
            <a:pPr marL="0" indent="0">
              <a:buNone/>
            </a:pPr>
            <a:r>
              <a:rPr lang="cs-CZ" dirty="0"/>
              <a:t>	Prvky větší než pivot jsou přesunuty na pravou stranu.</a:t>
            </a:r>
          </a:p>
          <a:p>
            <a:pPr marL="0" indent="0">
              <a:buNone/>
            </a:pPr>
            <a:r>
              <a:rPr lang="cs-CZ" dirty="0"/>
              <a:t>	Pivot je na své správné finální pozici.</a:t>
            </a:r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8610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F1AAE4-D0BC-430F-A613-7BBAAECA0C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228599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1EC0225B-031A-C785-BC50-F788D0457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379475"/>
            <a:ext cx="10671048" cy="1554480"/>
          </a:xfrm>
        </p:spPr>
        <p:txBody>
          <a:bodyPr anchor="ctr">
            <a:normAutofit/>
          </a:bodyPr>
          <a:lstStyle/>
          <a:p>
            <a:r>
              <a:rPr lang="cs-CZ" b="1" dirty="0">
                <a:solidFill>
                  <a:schemeClr val="bg1"/>
                </a:solidFill>
              </a:rPr>
              <a:t>Princip </a:t>
            </a:r>
            <a:r>
              <a:rPr lang="cs-CZ" b="1" dirty="0" err="1">
                <a:solidFill>
                  <a:schemeClr val="bg1"/>
                </a:solidFill>
              </a:rPr>
              <a:t>Quick</a:t>
            </a:r>
            <a:r>
              <a:rPr lang="cs-CZ" b="1" dirty="0">
                <a:solidFill>
                  <a:schemeClr val="bg1"/>
                </a:solidFill>
              </a:rPr>
              <a:t> sortu</a:t>
            </a:r>
            <a:endParaRPr lang="cs-CZ" dirty="0">
              <a:solidFill>
                <a:schemeClr val="bg1"/>
              </a:solidFill>
            </a:endParaRP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774E5009-CD93-CA51-269B-79F36D896E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824" y="2607732"/>
            <a:ext cx="8412480" cy="3174357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 startAt="3"/>
            </a:pPr>
            <a:r>
              <a:rPr lang="cs-CZ" sz="2400" b="1" dirty="0">
                <a:latin typeface="Segoe UI Variable Text" pitchFamily="2" charset="0"/>
              </a:rPr>
              <a:t>Rekurzivní třídění</a:t>
            </a:r>
          </a:p>
          <a:p>
            <a:pPr marL="0" indent="0">
              <a:buNone/>
            </a:pPr>
            <a:r>
              <a:rPr lang="cs-CZ" dirty="0" err="1">
                <a:latin typeface="Segoe UI Variable Text" pitchFamily="2" charset="0"/>
              </a:rPr>
              <a:t>Quick</a:t>
            </a:r>
            <a:r>
              <a:rPr lang="cs-CZ" dirty="0">
                <a:latin typeface="Segoe UI Variable Text" pitchFamily="2" charset="0"/>
              </a:rPr>
              <a:t> sort se volá rekurzivně na:</a:t>
            </a:r>
          </a:p>
          <a:p>
            <a:pPr marL="0" indent="0">
              <a:buNone/>
            </a:pPr>
            <a:r>
              <a:rPr lang="cs-CZ" dirty="0">
                <a:latin typeface="Segoe UI Variable Text" pitchFamily="2" charset="0"/>
              </a:rPr>
              <a:t>	Levou část</a:t>
            </a:r>
          </a:p>
          <a:p>
            <a:pPr marL="0" indent="0">
              <a:buNone/>
            </a:pPr>
            <a:r>
              <a:rPr lang="cs-CZ" dirty="0">
                <a:latin typeface="Segoe UI Variable Text" pitchFamily="2" charset="0"/>
              </a:rPr>
              <a:t>	Pravou část</a:t>
            </a:r>
          </a:p>
          <a:p>
            <a:r>
              <a:rPr lang="cs-CZ" dirty="0">
                <a:latin typeface="Segoe UI Variable Text" pitchFamily="2" charset="0"/>
              </a:rPr>
              <a:t>Tento proces pokračuje, dokud nezbývají části s jedním nebo žádným prvkem (ty už jsou automaticky seřazeny).</a:t>
            </a:r>
          </a:p>
          <a:p>
            <a:endParaRPr lang="cs-CZ" sz="2200" dirty="0">
              <a:latin typeface="Segoe UI Variable Text" pitchFamily="2" charset="0"/>
            </a:endParaRPr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1299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F1AAE4-D0BC-430F-A613-7BBAAECA0C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228599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0407B209-9C13-506D-F12E-8DE04AFC25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379475"/>
            <a:ext cx="10671048" cy="1554480"/>
          </a:xfrm>
        </p:spPr>
        <p:txBody>
          <a:bodyPr anchor="ctr">
            <a:normAutofit/>
          </a:bodyPr>
          <a:lstStyle/>
          <a:p>
            <a:r>
              <a:rPr lang="cs-CZ" b="1" dirty="0">
                <a:solidFill>
                  <a:schemeClr val="bg1"/>
                </a:solidFill>
              </a:rPr>
              <a:t>Příklad na seznamu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7C27CB2D-40CF-5AE1-61F2-9EDF7E1816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824" y="2607732"/>
            <a:ext cx="8809246" cy="3870793"/>
          </a:xfrm>
        </p:spPr>
        <p:txBody>
          <a:bodyPr>
            <a:noAutofit/>
          </a:bodyPr>
          <a:lstStyle/>
          <a:p>
            <a:r>
              <a:rPr lang="pl-PL" b="0" dirty="0">
                <a:effectLst/>
                <a:latin typeface="Segoe UI Variable Text" pitchFamily="2" charset="0"/>
              </a:rPr>
              <a:t>Příklad seznamu: </a:t>
            </a:r>
            <a:r>
              <a:rPr lang="pl-PL" b="1" dirty="0">
                <a:effectLst/>
                <a:latin typeface="Segoe UI Variable Text" pitchFamily="2" charset="0"/>
              </a:rPr>
              <a:t>[8, 3, 0, 7, 1, 10, 2]</a:t>
            </a:r>
          </a:p>
          <a:p>
            <a:pPr algn="l"/>
            <a:r>
              <a:rPr lang="cs-CZ" b="1" dirty="0">
                <a:effectLst/>
                <a:latin typeface="Segoe UI Variable Text" pitchFamily="2" charset="0"/>
              </a:rPr>
              <a:t>První iterace: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cs-CZ" b="0" dirty="0">
                <a:effectLst/>
                <a:latin typeface="Segoe UI Variable Text" pitchFamily="2" charset="0"/>
              </a:rPr>
              <a:t>Pivot: 7 (poslední prvek).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cs-CZ" b="0" dirty="0">
                <a:effectLst/>
                <a:latin typeface="Segoe UI Variable Text" pitchFamily="2" charset="0"/>
              </a:rPr>
              <a:t>Rozdělení: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cs-CZ" sz="2000" b="0" i="0" dirty="0">
                <a:effectLst/>
                <a:latin typeface="Segoe UI Variable Text" pitchFamily="2" charset="0"/>
              </a:rPr>
              <a:t>Menší než 7: [3, 0, </a:t>
            </a:r>
            <a:r>
              <a:rPr lang="cs-CZ" sz="2000" i="0" dirty="0">
                <a:latin typeface="Segoe UI Variable Text" pitchFamily="2" charset="0"/>
              </a:rPr>
              <a:t>1</a:t>
            </a:r>
            <a:r>
              <a:rPr lang="cs-CZ" sz="2000" b="0" i="0" dirty="0">
                <a:effectLst/>
                <a:latin typeface="Segoe UI Variable Text" pitchFamily="2" charset="0"/>
              </a:rPr>
              <a:t>, 2]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cs-CZ" sz="2000" b="0" i="0" dirty="0">
                <a:effectLst/>
                <a:latin typeface="Segoe UI Variable Text" pitchFamily="2" charset="0"/>
              </a:rPr>
              <a:t>Pivot: [7]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cs-CZ" sz="2000" b="0" i="0" dirty="0">
                <a:effectLst/>
                <a:latin typeface="Segoe UI Variable Text" pitchFamily="2" charset="0"/>
              </a:rPr>
              <a:t>Větší než 7: [8, 10]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cs-CZ" b="0" dirty="0">
                <a:effectLst/>
                <a:latin typeface="Segoe UI Variable Text" pitchFamily="2" charset="0"/>
              </a:rPr>
              <a:t>Výsledek: </a:t>
            </a:r>
            <a:r>
              <a:rPr lang="cs-CZ" b="1" dirty="0">
                <a:effectLst/>
                <a:latin typeface="Segoe UI Variable Text" pitchFamily="2" charset="0"/>
              </a:rPr>
              <a:t>[3, 0, </a:t>
            </a:r>
            <a:r>
              <a:rPr lang="cs-CZ" b="1" dirty="0">
                <a:latin typeface="Segoe UI Variable Text" pitchFamily="2" charset="0"/>
              </a:rPr>
              <a:t>1</a:t>
            </a:r>
            <a:r>
              <a:rPr lang="cs-CZ" b="1" dirty="0">
                <a:effectLst/>
                <a:latin typeface="Segoe UI Variable Text" pitchFamily="2" charset="0"/>
              </a:rPr>
              <a:t>, 2], [7], [8, 10]</a:t>
            </a:r>
            <a:endParaRPr lang="cs-CZ" b="0" dirty="0">
              <a:effectLst/>
              <a:latin typeface="Segoe UI Variable Text" pitchFamily="2" charset="0"/>
            </a:endParaRPr>
          </a:p>
          <a:p>
            <a:endParaRPr lang="cs-CZ" dirty="0"/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1254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F1AAE4-D0BC-430F-A613-7BBAAECA0C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228599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E2D2CF0E-EA17-E278-0480-FBFB62E2C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379475"/>
            <a:ext cx="10671048" cy="1554480"/>
          </a:xfrm>
        </p:spPr>
        <p:txBody>
          <a:bodyPr anchor="ctr">
            <a:normAutofit/>
          </a:bodyPr>
          <a:lstStyle/>
          <a:p>
            <a:r>
              <a:rPr lang="cs-CZ" b="1" dirty="0">
                <a:solidFill>
                  <a:schemeClr val="bg1"/>
                </a:solidFill>
              </a:rPr>
              <a:t>Příklad na seznamu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AA950143-49FE-E5AB-FED8-7BC9A1ED06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7300" y="2685408"/>
            <a:ext cx="5337176" cy="2286000"/>
          </a:xfrm>
        </p:spPr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cs-CZ" b="1" i="0" dirty="0">
                <a:effectLst/>
                <a:latin typeface="Segoe UI Variable Text" pitchFamily="2" charset="0"/>
              </a:rPr>
              <a:t>Na levé části </a:t>
            </a:r>
            <a:r>
              <a:rPr lang="cs-CZ" b="0" i="0" dirty="0">
                <a:effectLst/>
                <a:latin typeface="Segoe UI Variable Text" pitchFamily="2" charset="0"/>
              </a:rPr>
              <a:t>[3, 0, </a:t>
            </a:r>
            <a:r>
              <a:rPr lang="cs-CZ" dirty="0">
                <a:latin typeface="Segoe UI Variable Text" pitchFamily="2" charset="0"/>
              </a:rPr>
              <a:t>1</a:t>
            </a:r>
            <a:r>
              <a:rPr lang="cs-CZ" b="0" i="0" dirty="0">
                <a:effectLst/>
                <a:latin typeface="Segoe UI Variable Text" pitchFamily="2" charset="0"/>
              </a:rPr>
              <a:t>, 2] </a:t>
            </a:r>
            <a:br>
              <a:rPr lang="cs-CZ" b="0" i="0" dirty="0">
                <a:effectLst/>
                <a:latin typeface="Segoe UI Variable Text" pitchFamily="2" charset="0"/>
              </a:rPr>
            </a:br>
            <a:r>
              <a:rPr lang="cs-CZ" b="0" i="0" dirty="0">
                <a:effectLst/>
                <a:latin typeface="Segoe UI Variable Text" pitchFamily="2" charset="0"/>
              </a:rPr>
              <a:t>se zvolí nový pivot, např. 2: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cs-CZ" sz="2000" b="0" i="0" dirty="0">
                <a:effectLst/>
                <a:latin typeface="Segoe UI Variable Text" pitchFamily="2" charset="0"/>
              </a:rPr>
              <a:t>Menší než 2: [0, 1]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cs-CZ" sz="2000" b="0" i="0" dirty="0">
                <a:effectLst/>
                <a:latin typeface="Segoe UI Variable Text" pitchFamily="2" charset="0"/>
              </a:rPr>
              <a:t>Pivot: [2]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cs-CZ" sz="2000" b="0" i="0" dirty="0">
                <a:effectLst/>
                <a:latin typeface="Segoe UI Variable Text" pitchFamily="2" charset="0"/>
              </a:rPr>
              <a:t>Větší než 2: [3]</a:t>
            </a:r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4" name="Zástupný obsah 2">
            <a:extLst>
              <a:ext uri="{FF2B5EF4-FFF2-40B4-BE49-F238E27FC236}">
                <a16:creationId xmlns:a16="http://schemas.microsoft.com/office/drawing/2014/main" id="{4CB23EDD-3135-C4A3-F038-1F388982AD24}"/>
              </a:ext>
            </a:extLst>
          </p:cNvPr>
          <p:cNvSpPr txBox="1">
            <a:spLocks/>
          </p:cNvSpPr>
          <p:nvPr/>
        </p:nvSpPr>
        <p:spPr>
          <a:xfrm>
            <a:off x="6128569" y="2685408"/>
            <a:ext cx="5337176" cy="228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82880" indent="0" algn="l" defTabSz="914400" rtl="0" eaLnBrk="1" latinLnBrk="0" hangingPunct="1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  <a:buClrTx/>
              <a:buFont typeface="Arial" panose="020B0604020202020204" pitchFamily="34" charset="0"/>
              <a:buNone/>
              <a:defRPr sz="18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82880" indent="-182880" algn="l" defTabSz="914400" rtl="0" eaLnBrk="1" latinLnBrk="0" hangingPunct="1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82880" indent="0" algn="l" defTabSz="914400" rtl="0" eaLnBrk="1" latinLnBrk="0" hangingPunct="1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  <a:buClrTx/>
              <a:buFont typeface="Arial" panose="020B0604020202020204" pitchFamily="34" charset="0"/>
              <a:buNone/>
              <a:defRPr sz="14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" indent="-182880" algn="l" defTabSz="914400" rtl="0" eaLnBrk="1" latinLnBrk="0" hangingPunct="1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cs-CZ" b="1" i="0" dirty="0">
                <a:effectLst/>
                <a:latin typeface="Segoe UI Variable Text" pitchFamily="2" charset="0"/>
              </a:rPr>
              <a:t>Na pravé části </a:t>
            </a:r>
            <a:r>
              <a:rPr lang="cs-CZ" b="0" i="0" dirty="0">
                <a:effectLst/>
                <a:latin typeface="Segoe UI Variable Text" pitchFamily="2" charset="0"/>
              </a:rPr>
              <a:t>[8, 10] </a:t>
            </a:r>
            <a:br>
              <a:rPr lang="cs-CZ" b="0" i="0" dirty="0">
                <a:effectLst/>
                <a:latin typeface="Segoe UI Variable Text" pitchFamily="2" charset="0"/>
              </a:rPr>
            </a:br>
            <a:r>
              <a:rPr lang="cs-CZ" b="0" i="0" dirty="0">
                <a:effectLst/>
                <a:latin typeface="Segoe UI Variable Text" pitchFamily="2" charset="0"/>
              </a:rPr>
              <a:t>se zvolí pivot, např. 10: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cs-CZ" sz="2000" b="0" i="0" dirty="0">
                <a:effectLst/>
                <a:latin typeface="Segoe UI Variable Text" pitchFamily="2" charset="0"/>
              </a:rPr>
              <a:t>Menší než 10: [8]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cs-CZ" sz="2000" b="0" i="0" dirty="0">
                <a:effectLst/>
                <a:latin typeface="Segoe UI Variable Text" pitchFamily="2" charset="0"/>
              </a:rPr>
              <a:t>Pivot: [10]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cs-CZ" sz="2000" b="0" i="0" dirty="0">
                <a:effectLst/>
                <a:latin typeface="Segoe UI Variable Text" pitchFamily="2" charset="0"/>
              </a:rPr>
              <a:t>Větší než 10: []</a:t>
            </a:r>
          </a:p>
          <a:p>
            <a:endParaRPr lang="cs-CZ" dirty="0"/>
          </a:p>
        </p:txBody>
      </p:sp>
      <p:sp>
        <p:nvSpPr>
          <p:cNvPr id="5" name="Zástupný obsah 2">
            <a:extLst>
              <a:ext uri="{FF2B5EF4-FFF2-40B4-BE49-F238E27FC236}">
                <a16:creationId xmlns:a16="http://schemas.microsoft.com/office/drawing/2014/main" id="{B1BEB5CE-F83B-BA25-4453-1F7CB7D55E30}"/>
              </a:ext>
            </a:extLst>
          </p:cNvPr>
          <p:cNvSpPr txBox="1">
            <a:spLocks/>
          </p:cNvSpPr>
          <p:nvPr/>
        </p:nvSpPr>
        <p:spPr>
          <a:xfrm>
            <a:off x="757299" y="5194852"/>
            <a:ext cx="10708446" cy="10336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82880" indent="0" algn="l" defTabSz="914400" rtl="0" eaLnBrk="1" latinLnBrk="0" hangingPunct="1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  <a:buClrTx/>
              <a:buFont typeface="Arial" panose="020B0604020202020204" pitchFamily="34" charset="0"/>
              <a:buNone/>
              <a:defRPr sz="18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82880" indent="-182880" algn="l" defTabSz="914400" rtl="0" eaLnBrk="1" latinLnBrk="0" hangingPunct="1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82880" indent="0" algn="l" defTabSz="914400" rtl="0" eaLnBrk="1" latinLnBrk="0" hangingPunct="1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  <a:buClrTx/>
              <a:buFont typeface="Arial" panose="020B0604020202020204" pitchFamily="34" charset="0"/>
              <a:buNone/>
              <a:defRPr sz="14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" indent="-182880" algn="l" defTabSz="914400" rtl="0" eaLnBrk="1" latinLnBrk="0" hangingPunct="1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cs-CZ" b="1" i="0" dirty="0">
                <a:effectLst/>
                <a:latin typeface="Segoe UI Variable Text" pitchFamily="2" charset="0"/>
              </a:rPr>
              <a:t>Spojení výsledků: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cs-CZ" b="0" i="0" dirty="0">
                <a:effectLst/>
                <a:latin typeface="Segoe UI Variable Text" pitchFamily="2" charset="0"/>
              </a:rPr>
              <a:t>Kompletně seřazený seznam: </a:t>
            </a:r>
            <a:r>
              <a:rPr lang="cs-CZ" b="1" i="0" dirty="0">
                <a:effectLst/>
                <a:latin typeface="Segoe UI Variable Text" pitchFamily="2" charset="0"/>
              </a:rPr>
              <a:t>[0, 1, 2, 3, 7, 8, 10]</a:t>
            </a:r>
            <a:endParaRPr lang="cs-CZ" b="0" i="0" dirty="0">
              <a:effectLst/>
              <a:latin typeface="Segoe UI Variable Tex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50265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F1AAE4-D0BC-430F-A613-7BBAAECA0C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228599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C2A00D98-6095-9C6F-3C72-F2910CFB81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379475"/>
            <a:ext cx="10671048" cy="1554480"/>
          </a:xfrm>
        </p:spPr>
        <p:txBody>
          <a:bodyPr anchor="ctr">
            <a:normAutofit/>
          </a:bodyPr>
          <a:lstStyle/>
          <a:p>
            <a:r>
              <a:rPr lang="cs-CZ" b="1" dirty="0">
                <a:solidFill>
                  <a:schemeClr val="bg1"/>
                </a:solidFill>
              </a:rPr>
              <a:t>Časová náročnost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E601EA53-1BC8-36BC-F38D-1EA14CEE98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824" y="2607732"/>
            <a:ext cx="8412480" cy="3174357"/>
          </a:xfrm>
        </p:spPr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cs-CZ" b="1" dirty="0">
                <a:effectLst/>
                <a:latin typeface="Segoe UI Variable Text" pitchFamily="2" charset="0"/>
              </a:rPr>
              <a:t>Průměrný případ:</a:t>
            </a:r>
            <a:r>
              <a:rPr lang="cs-CZ" b="0" dirty="0">
                <a:effectLst/>
                <a:latin typeface="Segoe UI Variable Text" pitchFamily="2" charset="0"/>
              </a:rPr>
              <a:t> </a:t>
            </a:r>
            <a:r>
              <a:rPr lang="cs-CZ" dirty="0">
                <a:latin typeface="Segoe UI Variable Text" pitchFamily="2" charset="0"/>
              </a:rPr>
              <a:t>O(n log n)– Dobrý výběr </a:t>
            </a:r>
            <a:r>
              <a:rPr lang="cs-CZ" dirty="0" err="1">
                <a:latin typeface="Segoe UI Variable Text" pitchFamily="2" charset="0"/>
              </a:rPr>
              <a:t>pivota</a:t>
            </a:r>
            <a:r>
              <a:rPr lang="cs-CZ" dirty="0">
                <a:latin typeface="Segoe UI Variable Text" pitchFamily="2" charset="0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cs-CZ" b="1" dirty="0">
                <a:effectLst/>
                <a:latin typeface="Segoe UI Variable Text" pitchFamily="2" charset="0"/>
              </a:rPr>
              <a:t>Nejhorší případ:</a:t>
            </a:r>
            <a:r>
              <a:rPr lang="cs-CZ" b="0" dirty="0">
                <a:effectLst/>
                <a:latin typeface="Segoe UI Variable Text" pitchFamily="2" charset="0"/>
              </a:rPr>
              <a:t> </a:t>
            </a:r>
            <a:r>
              <a:rPr lang="cs-CZ" dirty="0">
                <a:latin typeface="Segoe UI Variable Text" pitchFamily="2" charset="0"/>
              </a:rPr>
              <a:t>O(n</a:t>
            </a:r>
            <a:r>
              <a:rPr lang="cs-CZ" baseline="30000" dirty="0">
                <a:latin typeface="Segoe UI Variable Text" pitchFamily="2" charset="0"/>
              </a:rPr>
              <a:t>2</a:t>
            </a:r>
            <a:r>
              <a:rPr lang="cs-CZ" dirty="0">
                <a:latin typeface="Segoe UI Variable Text" pitchFamily="2" charset="0"/>
              </a:rPr>
              <a:t>)– Špatný výběr </a:t>
            </a:r>
            <a:r>
              <a:rPr lang="cs-CZ" dirty="0" err="1">
                <a:latin typeface="Segoe UI Variable Text" pitchFamily="2" charset="0"/>
              </a:rPr>
              <a:t>pivota</a:t>
            </a:r>
            <a:r>
              <a:rPr lang="cs-CZ" dirty="0">
                <a:latin typeface="Segoe UI Variable Text" pitchFamily="2" charset="0"/>
              </a:rPr>
              <a:t> (např. pivot je vždy nejmenší nebo největší prvek).</a:t>
            </a:r>
          </a:p>
          <a:p>
            <a:endParaRPr lang="cs-CZ" dirty="0">
              <a:latin typeface="Segoe UI Variable Text" pitchFamily="2" charset="0"/>
            </a:endParaRPr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445872"/>
      </p:ext>
    </p:extLst>
  </p:cSld>
  <p:clrMapOvr>
    <a:masterClrMapping/>
  </p:clrMapOvr>
</p:sld>
</file>

<file path=ppt/theme/theme1.xml><?xml version="1.0" encoding="utf-8"?>
<a:theme xmlns:a="http://schemas.openxmlformats.org/drawingml/2006/main" name="HeadlinesVTI">
  <a:themeElements>
    <a:clrScheme name="Office">
      <a:dk1>
        <a:srgbClr val="000000"/>
      </a:dk1>
      <a:lt1>
        <a:srgbClr val="FFFFFF"/>
      </a:lt1>
      <a:dk2>
        <a:srgbClr val="1D242E"/>
      </a:dk2>
      <a:lt2>
        <a:srgbClr val="F2F1F1"/>
      </a:lt2>
      <a:accent1>
        <a:srgbClr val="4472C4"/>
      </a:accent1>
      <a:accent2>
        <a:srgbClr val="ED7D31"/>
      </a:accent2>
      <a:accent3>
        <a:srgbClr val="A3A3A3"/>
      </a:accent3>
      <a:accent4>
        <a:srgbClr val="CF9B00"/>
      </a:accent4>
      <a:accent5>
        <a:srgbClr val="5B9BD5"/>
      </a:accent5>
      <a:accent6>
        <a:srgbClr val="70AD47"/>
      </a:accent6>
      <a:hlink>
        <a:srgbClr val="D26012"/>
      </a:hlink>
      <a:folHlink>
        <a:srgbClr val="9A5879"/>
      </a:folHlink>
    </a:clrScheme>
    <a:fontScheme name="Custom 211">
      <a:majorFont>
        <a:latin typeface="Sitka Banner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8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6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dlinesVTI" id="{66EB4A02-0C0F-47F1-9F48-4E6882B9F967}" vid="{F3552358-4452-4FDA-9568-4F5DA32F7A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</TotalTime>
  <Words>540</Words>
  <Application>Microsoft Office PowerPoint</Application>
  <PresentationFormat>Širokoúhlá obrazovka</PresentationFormat>
  <Paragraphs>69</Paragraphs>
  <Slides>12</Slides>
  <Notes>0</Notes>
  <HiddenSlides>0</HiddenSlides>
  <MMClips>0</MMClips>
  <ScaleCrop>false</ScaleCrop>
  <HeadingPairs>
    <vt:vector size="6" baseType="variant">
      <vt:variant>
        <vt:lpstr>Použitá písma</vt:lpstr>
      </vt:variant>
      <vt:variant>
        <vt:i4>4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12</vt:i4>
      </vt:variant>
    </vt:vector>
  </HeadingPairs>
  <TitlesOfParts>
    <vt:vector size="17" baseType="lpstr">
      <vt:lpstr>Arial</vt:lpstr>
      <vt:lpstr>Avenir Next LT Pro</vt:lpstr>
      <vt:lpstr>Segoe UI Variable Text</vt:lpstr>
      <vt:lpstr>Sitka Banner</vt:lpstr>
      <vt:lpstr>HeadlinesVTI</vt:lpstr>
      <vt:lpstr>Quick sort</vt:lpstr>
      <vt:lpstr>Co je to Quick sort?</vt:lpstr>
      <vt:lpstr>Základní myšlenka</vt:lpstr>
      <vt:lpstr>Princip Quick sortu</vt:lpstr>
      <vt:lpstr>Princip Quick sortu</vt:lpstr>
      <vt:lpstr>Princip Quick sortu</vt:lpstr>
      <vt:lpstr>Příklad na seznamu</vt:lpstr>
      <vt:lpstr>Příklad na seznamu</vt:lpstr>
      <vt:lpstr>Časová náročnost</vt:lpstr>
      <vt:lpstr>Výhody Quick sortu</vt:lpstr>
      <vt:lpstr>Nevýhody Quick sortu</vt:lpstr>
      <vt:lpstr>Děkuji za pozornost ♥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Quick sort</dc:title>
  <dc:creator>Maschita Jan</dc:creator>
  <cp:lastModifiedBy>Valentová Jana</cp:lastModifiedBy>
  <cp:revision>4</cp:revision>
  <dcterms:created xsi:type="dcterms:W3CDTF">2024-12-01T17:23:40Z</dcterms:created>
  <dcterms:modified xsi:type="dcterms:W3CDTF">2024-12-02T11:27:07Z</dcterms:modified>
</cp:coreProperties>
</file>

<file path=docProps/thumbnail.jpeg>
</file>